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6"/>
  </p:notesMasterIdLst>
  <p:handoutMasterIdLst>
    <p:handoutMasterId r:id="rId7"/>
  </p:handoutMasterIdLst>
  <p:sldIdLst>
    <p:sldId id="275" r:id="rId2"/>
    <p:sldId id="383" r:id="rId3"/>
    <p:sldId id="384" r:id="rId4"/>
    <p:sldId id="385" r:id="rId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blanc" initials="" lastIdx="1" clrIdx="0"/>
  <p:cmAuthor id="1" name="Jérôme Blanc" initials="" lastIdx="1" clrIdx="1"/>
  <p:cmAuthor id="2" name="jblanc" initials="j" lastIdx="1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81" autoAdjust="0"/>
    <p:restoredTop sz="94652" autoAdjust="0"/>
  </p:normalViewPr>
  <p:slideViewPr>
    <p:cSldViewPr snapToGrid="0" snapToObjects="1">
      <p:cViewPr varScale="1">
        <p:scale>
          <a:sx n="128" d="100"/>
          <a:sy n="128" d="100"/>
        </p:scale>
        <p:origin x="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1" tIns="46890" rIns="93781" bIns="46890" numCol="1" anchor="t" anchorCtr="0" compatLnSpc="1">
            <a:prstTxWarp prst="textNoShape">
              <a:avLst/>
            </a:prstTxWarp>
          </a:bodyPr>
          <a:lstStyle>
            <a:lvl1pPr defTabSz="937449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1" tIns="46890" rIns="93781" bIns="46890" numCol="1" anchor="t" anchorCtr="0" compatLnSpc="1">
            <a:prstTxWarp prst="textNoShape">
              <a:avLst/>
            </a:prstTxWarp>
          </a:bodyPr>
          <a:lstStyle>
            <a:lvl1pPr algn="r" defTabSz="937449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599D699-0F93-47E5-9B97-FD633F935991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1" tIns="46890" rIns="93781" bIns="46890" numCol="1" anchor="b" anchorCtr="0" compatLnSpc="1">
            <a:prstTxWarp prst="textNoShape">
              <a:avLst/>
            </a:prstTxWarp>
          </a:bodyPr>
          <a:lstStyle>
            <a:lvl1pPr defTabSz="937449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1" tIns="46890" rIns="93781" bIns="46890" numCol="1" anchor="b" anchorCtr="0" compatLnSpc="1">
            <a:prstTxWarp prst="textNoShape">
              <a:avLst/>
            </a:prstTxWarp>
          </a:bodyPr>
          <a:lstStyle>
            <a:lvl1pPr algn="r" defTabSz="937449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6D46405F-20EF-4D20-87B2-646528AA55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494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1" tIns="46890" rIns="93781" bIns="46890" numCol="1" anchor="t" anchorCtr="0" compatLnSpc="1">
            <a:prstTxWarp prst="textNoShape">
              <a:avLst/>
            </a:prstTxWarp>
          </a:bodyPr>
          <a:lstStyle>
            <a:lvl1pPr defTabSz="937449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50294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1" tIns="46890" rIns="93781" bIns="46890" numCol="1" anchor="t" anchorCtr="0" compatLnSpc="1">
            <a:prstTxWarp prst="textNoShape">
              <a:avLst/>
            </a:prstTxWarp>
          </a:bodyPr>
          <a:lstStyle>
            <a:lvl1pPr algn="r" defTabSz="937449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6AD80E1-2EB8-49BA-B29F-3C5705FC2FFC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0" tIns="44115" rIns="88230" bIns="44115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80984" y="4716947"/>
            <a:ext cx="5435708" cy="446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1" tIns="46890" rIns="93781" bIns="46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1" tIns="46890" rIns="93781" bIns="46890" numCol="1" anchor="b" anchorCtr="0" compatLnSpc="1">
            <a:prstTxWarp prst="textNoShape">
              <a:avLst/>
            </a:prstTxWarp>
          </a:bodyPr>
          <a:lstStyle>
            <a:lvl1pPr defTabSz="937449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50294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1" tIns="46890" rIns="93781" bIns="46890" numCol="1" anchor="b" anchorCtr="0" compatLnSpc="1">
            <a:prstTxWarp prst="textNoShape">
              <a:avLst/>
            </a:prstTxWarp>
          </a:bodyPr>
          <a:lstStyle>
            <a:lvl1pPr algn="r" defTabSz="937449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64B936A6-D8EE-4860-BB93-F2344FD770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121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3"/>
            <a:ext cx="7543800" cy="2593975"/>
          </a:xfrm>
        </p:spPr>
        <p:txBody>
          <a:bodyPr/>
          <a:lstStyle>
            <a:lvl1pPr>
              <a:defRPr sz="54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6C684-1818-4998-BE55-77F2F492EAC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2EFA1-6DB9-4B93-948A-E43F90C3F6EC}" type="datetime1">
              <a:rPr lang="en-US"/>
              <a:pPr>
                <a:defRPr/>
              </a:pPr>
              <a:t>11/7/19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5F0A2-4655-44D6-8E80-69BD06C8071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B5FCF-2DFE-49C4-AEFA-628119C573AF}" type="datetime1">
              <a:rPr lang="en-US"/>
              <a:pPr>
                <a:defRPr/>
              </a:pPr>
              <a:t>11/7/19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574CC-1D37-47A8-A5FF-E015DA1EC74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8E0C-D1B3-4B30-A6C5-74636AEFE80E}" type="datetime1">
              <a:rPr lang="en-US"/>
              <a:pPr>
                <a:defRPr/>
              </a:pPr>
              <a:t>11/7/19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858838" y="274640"/>
            <a:ext cx="8077200" cy="64214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7523-0070-4C9C-BFC2-8F4C607D67C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F11C-4BC8-4DF6-8505-0F384E650451}" type="datetime1">
              <a:rPr lang="en-US"/>
              <a:pPr>
                <a:defRPr/>
              </a:pPr>
              <a:t>11/7/19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09FA2-B3CF-410C-ABB2-6F38FE67087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D5F68-C542-41DC-A5FA-3C3DED9F36E8}" type="datetime1">
              <a:rPr lang="en-US"/>
              <a:pPr>
                <a:defRPr/>
              </a:pPr>
              <a:t>11/7/19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7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3852864"/>
            <a:ext cx="6135687" cy="16335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A9A8-B24E-43E1-8529-80B25E51359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E4743-A24E-4A70-9DA2-2659CCD1A2D2}" type="datetime1">
              <a:rPr lang="en-US"/>
              <a:pPr>
                <a:defRPr/>
              </a:pPr>
              <a:t>11/7/19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2184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4584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18304-524E-4601-B1CA-844CEE057EF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3E183-BB68-44F7-AAF3-5363C6E929A7}" type="datetime1">
              <a:rPr lang="en-US"/>
              <a:pPr>
                <a:defRPr/>
              </a:pPr>
              <a:t>11/7/19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167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167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4567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4567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30B2A-7D24-496E-9776-2BBB9C360B5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FCA72-F7CC-4050-A9FA-3CF7097F8997}" type="datetime1">
              <a:rPr lang="en-US"/>
              <a:pPr>
                <a:defRPr/>
              </a:pPr>
              <a:t>11/7/19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31896-8F95-491D-902B-880E2F53350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770DD-FDB2-4E0B-86D0-A7362E62CB37}" type="datetime1">
              <a:rPr lang="en-US"/>
              <a:pPr>
                <a:defRPr/>
              </a:pPr>
              <a:t>11/7/19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D477B-B920-4137-A637-F2BACBD06C5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97280-5890-4632-86B5-BD93252EEB83}" type="datetime1">
              <a:rPr lang="en-US"/>
              <a:pPr>
                <a:defRPr/>
              </a:pPr>
              <a:t>11/7/19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2E5DA-0391-488B-BAB9-4009E79693B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64759-6844-4DD0-878E-3E4A181C7B5F}" type="datetime1">
              <a:rPr lang="en-US"/>
              <a:pPr>
                <a:defRPr/>
              </a:pPr>
              <a:t>11/7/19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7"/>
            <a:ext cx="7772400" cy="594627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6DA4C-5C8C-4D77-BEFB-72600F1343B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B1687-6305-4CAF-BE68-0D839E0F34EE}" type="datetime1">
              <a:rPr lang="en-US"/>
              <a:pPr>
                <a:defRPr/>
              </a:pPr>
              <a:t>11/7/19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8838" y="274637"/>
            <a:ext cx="8077200" cy="1212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8838" y="1600201"/>
            <a:ext cx="80772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95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486400"/>
            <a:ext cx="4953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28575" y="5648325"/>
            <a:ext cx="547688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625523-2D41-40C5-AA75-411EC49C6E1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-936625" y="4048128"/>
            <a:ext cx="2366963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972343" y="1645446"/>
            <a:ext cx="24384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EA1602-7E34-4A91-9FD3-5925203AB101}" type="datetime1">
              <a:rPr lang="en-US"/>
              <a:pPr>
                <a:defRPr/>
              </a:pPr>
              <a:t>11/7/19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1" r:id="rId2"/>
    <p:sldLayoutId id="2147483960" r:id="rId3"/>
    <p:sldLayoutId id="2147483959" r:id="rId4"/>
    <p:sldLayoutId id="2147483958" r:id="rId5"/>
    <p:sldLayoutId id="2147483957" r:id="rId6"/>
    <p:sldLayoutId id="2147483956" r:id="rId7"/>
    <p:sldLayoutId id="2147483955" r:id="rId8"/>
    <p:sldLayoutId id="2147483954" r:id="rId9"/>
    <p:sldLayoutId id="2147483953" r:id="rId10"/>
    <p:sldLayoutId id="2147483952" r:id="rId11"/>
    <p:sldLayoutId id="2147483951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Lucida Grande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Lucida Grande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4" y="1348966"/>
            <a:ext cx="7993063" cy="3720976"/>
          </a:xfrm>
        </p:spPr>
        <p:txBody>
          <a:bodyPr/>
          <a:lstStyle/>
          <a:p>
            <a:pPr>
              <a:defRPr/>
            </a:pPr>
            <a:r>
              <a:rPr lang="fr-FR" sz="3200" dirty="0">
                <a:solidFill>
                  <a:srgbClr val="FF0000"/>
                </a:solidFill>
              </a:rPr>
              <a:t>HAL-SHS vu par un utilisateur </a:t>
            </a:r>
            <a:r>
              <a:rPr lang="fr-FR" sz="3200">
                <a:solidFill>
                  <a:srgbClr val="FF0000"/>
                </a:solidFill>
              </a:rPr>
              <a:t>: l’auto-archivage </a:t>
            </a:r>
            <a:r>
              <a:rPr lang="fr-FR" sz="3200" dirty="0">
                <a:solidFill>
                  <a:srgbClr val="FF0000"/>
                </a:solidFill>
              </a:rPr>
              <a:t>entre logique de stockage et logique de diffusion </a:t>
            </a:r>
            <a:br>
              <a:rPr lang="fr-FR" sz="3200" dirty="0">
                <a:solidFill>
                  <a:srgbClr val="FF0000"/>
                </a:solidFill>
              </a:rPr>
            </a:br>
            <a:br>
              <a:rPr lang="fr-FR" sz="2800" dirty="0"/>
            </a:br>
            <a:r>
              <a:rPr lang="fr-FR" sz="2000" dirty="0"/>
              <a:t>Jérôme Blanc</a:t>
            </a:r>
            <a:br>
              <a:rPr lang="fr-FR" sz="2000" dirty="0"/>
            </a:br>
            <a:r>
              <a:rPr lang="fr-FR" sz="2000" dirty="0"/>
              <a:t>Professeur des universités à Sciences Po Lyon / Directeur de la recherche et de l’innovation</a:t>
            </a:r>
            <a:br>
              <a:rPr lang="fr-FR" sz="2000" dirty="0"/>
            </a:br>
            <a:r>
              <a:rPr lang="fr-FR" sz="2000" dirty="0"/>
              <a:t>Chercheur au laboratoire UMR Triangle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5069942"/>
            <a:ext cx="7993063" cy="16386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/>
              <a:t>Journée Open Access, « Savoir ouvert, savoir pour qui ? »</a:t>
            </a:r>
          </a:p>
          <a:p>
            <a:pPr>
              <a:defRPr/>
            </a:pPr>
            <a:r>
              <a:rPr lang="fr-FR" dirty="0"/>
              <a:t>Université de Lyon, INSA, 5 nov. 2019</a:t>
            </a:r>
            <a:r>
              <a:rPr lang="fr-FR" sz="1800" dirty="0"/>
              <a:t> </a:t>
            </a:r>
            <a:endParaRPr lang="fr-FR" sz="18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85B4C-4AE8-1243-82DD-4A4968E2D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fr-FR" dirty="0"/>
              <a:t>Plateformes – </a:t>
            </a:r>
            <a:br>
              <a:rPr lang="fr-FR" dirty="0"/>
            </a:br>
            <a:r>
              <a:rPr lang="fr-FR" dirty="0"/>
              <a:t>Usagers et productions concernées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BA5C48B-3409-6140-897E-75790A7D1E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254507"/>
              </p:ext>
            </p:extLst>
          </p:nvPr>
        </p:nvGraphicFramePr>
        <p:xfrm>
          <a:off x="858836" y="1800186"/>
          <a:ext cx="8077202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9607">
                  <a:extLst>
                    <a:ext uri="{9D8B030D-6E8A-4147-A177-3AD203B41FA5}">
                      <a16:colId xmlns:a16="http://schemas.microsoft.com/office/drawing/2014/main" val="3930491739"/>
                    </a:ext>
                  </a:extLst>
                </a:gridCol>
                <a:gridCol w="1427067">
                  <a:extLst>
                    <a:ext uri="{9D8B030D-6E8A-4147-A177-3AD203B41FA5}">
                      <a16:colId xmlns:a16="http://schemas.microsoft.com/office/drawing/2014/main" val="2700525027"/>
                    </a:ext>
                  </a:extLst>
                </a:gridCol>
                <a:gridCol w="1425284">
                  <a:extLst>
                    <a:ext uri="{9D8B030D-6E8A-4147-A177-3AD203B41FA5}">
                      <a16:colId xmlns:a16="http://schemas.microsoft.com/office/drawing/2014/main" val="3979050255"/>
                    </a:ext>
                  </a:extLst>
                </a:gridCol>
                <a:gridCol w="1204980">
                  <a:extLst>
                    <a:ext uri="{9D8B030D-6E8A-4147-A177-3AD203B41FA5}">
                      <a16:colId xmlns:a16="http://schemas.microsoft.com/office/drawing/2014/main" val="2259729771"/>
                    </a:ext>
                  </a:extLst>
                </a:gridCol>
                <a:gridCol w="1204980">
                  <a:extLst>
                    <a:ext uri="{9D8B030D-6E8A-4147-A177-3AD203B41FA5}">
                      <a16:colId xmlns:a16="http://schemas.microsoft.com/office/drawing/2014/main" val="2903556302"/>
                    </a:ext>
                  </a:extLst>
                </a:gridCol>
                <a:gridCol w="1425284">
                  <a:extLst>
                    <a:ext uri="{9D8B030D-6E8A-4147-A177-3AD203B41FA5}">
                      <a16:colId xmlns:a16="http://schemas.microsoft.com/office/drawing/2014/main" val="27538803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HAL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Google </a:t>
                      </a:r>
                      <a:r>
                        <a:rPr lang="fr-FR" sz="1600" dirty="0" err="1">
                          <a:solidFill>
                            <a:schemeClr val="tx1"/>
                          </a:solidFill>
                          <a:effectLst/>
                        </a:rPr>
                        <a:t>scholar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solidFill>
                            <a:schemeClr val="tx1"/>
                          </a:solidFill>
                          <a:effectLst/>
                        </a:rPr>
                        <a:t>Research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600" dirty="0" err="1">
                          <a:solidFill>
                            <a:schemeClr val="tx1"/>
                          </a:solidFill>
                          <a:effectLst/>
                        </a:rPr>
                        <a:t>Gate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Academia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solidFill>
                            <a:schemeClr val="tx1"/>
                          </a:solidFill>
                          <a:effectLst/>
                        </a:rPr>
                        <a:t>RePec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  <a:r>
                        <a:rPr lang="fr-FR" sz="1600" dirty="0" err="1">
                          <a:solidFill>
                            <a:schemeClr val="tx1"/>
                          </a:solidFill>
                          <a:effectLst/>
                        </a:rPr>
                        <a:t>Ideas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  <a:r>
                        <a:rPr lang="fr-FR" sz="1600" dirty="0" err="1">
                          <a:solidFill>
                            <a:schemeClr val="tx1"/>
                          </a:solidFill>
                          <a:effectLst/>
                        </a:rPr>
                        <a:t>EconPapers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890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Qui peut avoir un compte ?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Chercheurs et enseignant-chercheurs affiliés à institutions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Chercheurs et enseignant-chercheurs affiliés à institutions… et au-delà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Public élargi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Public élargi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Chercheurs et enseignant-chercheurs affiliés à institutions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39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Pour quelles productions ?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Publications et littérature grise, textes de colloques… et au-delà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Textes en ligne sur le web et références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(dont HAL)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Textes en ligne sur le web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(dont HAL) et notices + </a:t>
                      </a:r>
                      <a:r>
                        <a:rPr lang="fr-FR" sz="1600" dirty="0" err="1">
                          <a:effectLst/>
                        </a:rPr>
                        <a:t>uploads</a:t>
                      </a:r>
                      <a:r>
                        <a:rPr lang="fr-FR" sz="1600" dirty="0">
                          <a:effectLst/>
                        </a:rPr>
                        <a:t> directs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Textes en ligne sur le web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(dont HAL) et notices + </a:t>
                      </a:r>
                      <a:r>
                        <a:rPr lang="fr-FR" sz="1600" dirty="0" err="1">
                          <a:effectLst/>
                        </a:rPr>
                        <a:t>uploads</a:t>
                      </a:r>
                      <a:r>
                        <a:rPr lang="fr-FR" sz="1600" dirty="0">
                          <a:effectLst/>
                        </a:rPr>
                        <a:t> directs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Textes publiés et archivés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(dont HAL)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544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2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85B4C-4AE8-1243-82DD-4A4968E2D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fr-FR" dirty="0"/>
              <a:t>Comparaison des plateformes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960CBE2A-DEBA-044B-BD48-A2DCA788D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698767"/>
              </p:ext>
            </p:extLst>
          </p:nvPr>
        </p:nvGraphicFramePr>
        <p:xfrm>
          <a:off x="-1" y="1721949"/>
          <a:ext cx="8936039" cy="463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7754">
                  <a:extLst>
                    <a:ext uri="{9D8B030D-6E8A-4147-A177-3AD203B41FA5}">
                      <a16:colId xmlns:a16="http://schemas.microsoft.com/office/drawing/2014/main" val="1364651272"/>
                    </a:ext>
                  </a:extLst>
                </a:gridCol>
                <a:gridCol w="1277815">
                  <a:extLst>
                    <a:ext uri="{9D8B030D-6E8A-4147-A177-3AD203B41FA5}">
                      <a16:colId xmlns:a16="http://schemas.microsoft.com/office/drawing/2014/main" val="3812976846"/>
                    </a:ext>
                  </a:extLst>
                </a:gridCol>
                <a:gridCol w="1387370">
                  <a:extLst>
                    <a:ext uri="{9D8B030D-6E8A-4147-A177-3AD203B41FA5}">
                      <a16:colId xmlns:a16="http://schemas.microsoft.com/office/drawing/2014/main" val="2543024462"/>
                    </a:ext>
                  </a:extLst>
                </a:gridCol>
                <a:gridCol w="1382442">
                  <a:extLst>
                    <a:ext uri="{9D8B030D-6E8A-4147-A177-3AD203B41FA5}">
                      <a16:colId xmlns:a16="http://schemas.microsoft.com/office/drawing/2014/main" val="2706377309"/>
                    </a:ext>
                  </a:extLst>
                </a:gridCol>
                <a:gridCol w="1382442">
                  <a:extLst>
                    <a:ext uri="{9D8B030D-6E8A-4147-A177-3AD203B41FA5}">
                      <a16:colId xmlns:a16="http://schemas.microsoft.com/office/drawing/2014/main" val="1197725385"/>
                    </a:ext>
                  </a:extLst>
                </a:gridCol>
                <a:gridCol w="1548216">
                  <a:extLst>
                    <a:ext uri="{9D8B030D-6E8A-4147-A177-3AD203B41FA5}">
                      <a16:colId xmlns:a16="http://schemas.microsoft.com/office/drawing/2014/main" val="3643616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HAL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Google scholar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Research Gate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Academia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RePec – Ideas – EconPapers 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128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Intuitivité des plateformes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En progrès !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Elevée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Elevée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Elevée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 Faible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849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Degré de précision et de vérification des données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Très fort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Moyen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Faible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Faible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Fort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822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Caractère « pushy » des informations (si abonnement)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Très faible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Moyen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Fort 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Très fort 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Aucun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359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Capacité de corriger des erreurs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Oui 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Oui (mais pas toujours efficace)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Très difficile 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556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Processus de découverte par proposition de références nouvelles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Faible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Moyenne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Moyenne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Très forte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Très faible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217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Langues plateforme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Français – anglais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Nombreuses 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Anglais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Anglais 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Anglais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9463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3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85B4C-4AE8-1243-82DD-4A4968E2D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r-FR" dirty="0"/>
              <a:t>Usages pour le chercheur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A714F09A-9CA8-0648-AB5B-3030B9BE07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828762"/>
              </p:ext>
            </p:extLst>
          </p:nvPr>
        </p:nvGraphicFramePr>
        <p:xfrm>
          <a:off x="103981" y="1173305"/>
          <a:ext cx="8936038" cy="533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534">
                  <a:extLst>
                    <a:ext uri="{9D8B030D-6E8A-4147-A177-3AD203B41FA5}">
                      <a16:colId xmlns:a16="http://schemas.microsoft.com/office/drawing/2014/main" val="3210451009"/>
                    </a:ext>
                  </a:extLst>
                </a:gridCol>
                <a:gridCol w="1550190">
                  <a:extLst>
                    <a:ext uri="{9D8B030D-6E8A-4147-A177-3AD203B41FA5}">
                      <a16:colId xmlns:a16="http://schemas.microsoft.com/office/drawing/2014/main" val="777401645"/>
                    </a:ext>
                  </a:extLst>
                </a:gridCol>
                <a:gridCol w="1548216">
                  <a:extLst>
                    <a:ext uri="{9D8B030D-6E8A-4147-A177-3AD203B41FA5}">
                      <a16:colId xmlns:a16="http://schemas.microsoft.com/office/drawing/2014/main" val="2352992411"/>
                    </a:ext>
                  </a:extLst>
                </a:gridCol>
                <a:gridCol w="1382441">
                  <a:extLst>
                    <a:ext uri="{9D8B030D-6E8A-4147-A177-3AD203B41FA5}">
                      <a16:colId xmlns:a16="http://schemas.microsoft.com/office/drawing/2014/main" val="2392755456"/>
                    </a:ext>
                  </a:extLst>
                </a:gridCol>
                <a:gridCol w="1382441">
                  <a:extLst>
                    <a:ext uri="{9D8B030D-6E8A-4147-A177-3AD203B41FA5}">
                      <a16:colId xmlns:a16="http://schemas.microsoft.com/office/drawing/2014/main" val="560792119"/>
                    </a:ext>
                  </a:extLst>
                </a:gridCol>
                <a:gridCol w="1548216">
                  <a:extLst>
                    <a:ext uri="{9D8B030D-6E8A-4147-A177-3AD203B41FA5}">
                      <a16:colId xmlns:a16="http://schemas.microsoft.com/office/drawing/2014/main" val="26087287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HAL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Google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</a:rPr>
                        <a:t>scholar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Research Gate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Academia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RePec – Ideas – EconPapers 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73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Archivage de notices, extraits et textes intégraux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Institutionnel, potentiellement exhaustif, par démarche volontaire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Potentiellement exhaustif, par moisson et vérification ex post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Peu exhaustif, par moisson et vérification ex post + upload direct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Peu exhaustif, par moisson et vérification ex post + upload direct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Potentiellement exhaustif sur publis académiques et litt. grise, par moisson et vérification ex post 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074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Communication sur sa production 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Institutionnelle, pluridisciplinaire, nationale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Elargie, pluridisciplinaire, internationale 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Elargie, pluridisciplinaire, internationale 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Elargie, pluridisciplinaire, internationale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Disciplinaire, internationale 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967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Accès à la production d’autrui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Nationale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Internationale 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Internationale 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Internationale 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Internationale 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985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Mesure comparée de son activité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Limitée, peu intuitive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Importante, intuitive et synthétique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Importante, intuitive et relativement synthétique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Importante, intuitive et relativement synthétique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Importante, assez hiérarchisée, peu intuitive, nombreux indicateurs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758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Echanges avec d’autres chercheurs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Aucun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Aucun mais hyperliens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Réseau social intégré (permet d’accéder au texte intégral protégé, en mode privé)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Réseau social intégré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Aucun 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92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063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és cours IEP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 cours IEP.potx</Template>
  <TotalTime>4245</TotalTime>
  <Words>458</Words>
  <Application>Microsoft Macintosh PowerPoint</Application>
  <PresentationFormat>Affichage à l'écran (4:3)</PresentationFormat>
  <Paragraphs>108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Lucida Grande</vt:lpstr>
      <vt:lpstr>Prés cours IEP</vt:lpstr>
      <vt:lpstr>HAL-SHS vu par un utilisateur : l’auto-archivage entre logique de stockage et logique de diffusion   Jérôme Blanc Professeur des universités à Sciences Po Lyon / Directeur de la recherche et de l’innovation Chercheur au laboratoire UMR Triangle</vt:lpstr>
      <vt:lpstr>Plateformes –  Usagers et productions concernées</vt:lpstr>
      <vt:lpstr>Comparaison des plateformes</vt:lpstr>
      <vt:lpstr>Usages pour le chercheur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jblanc</dc:creator>
  <cp:lastModifiedBy>Utilisateur Microsoft Office</cp:lastModifiedBy>
  <cp:revision>1841</cp:revision>
  <cp:lastPrinted>2019-10-17T14:03:20Z</cp:lastPrinted>
  <dcterms:created xsi:type="dcterms:W3CDTF">2015-08-10T08:02:45Z</dcterms:created>
  <dcterms:modified xsi:type="dcterms:W3CDTF">2019-11-07T21:19:22Z</dcterms:modified>
</cp:coreProperties>
</file>